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reathing" charset="1" panose="02000500000000000000"/>
      <p:regular r:id="rId14"/>
    </p:embeddedFont>
    <p:embeddedFont>
      <p:font typeface="IreneFlorentina" charset="1" panose="02000503000000000000"/>
      <p:regular r:id="rId15"/>
    </p:embeddedFont>
    <p:embeddedFont>
      <p:font typeface="Open Sans Bold" charset="1" panose="020B0806030504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4679494">
            <a:off x="-1411928" y="6608421"/>
            <a:ext cx="5517507" cy="5758310"/>
          </a:xfrm>
          <a:custGeom>
            <a:avLst/>
            <a:gdLst/>
            <a:ahLst/>
            <a:cxnLst/>
            <a:rect r="r" b="b" t="t" l="l"/>
            <a:pathLst>
              <a:path h="5758310" w="5517507">
                <a:moveTo>
                  <a:pt x="0" y="0"/>
                </a:moveTo>
                <a:lnTo>
                  <a:pt x="5517507" y="0"/>
                </a:lnTo>
                <a:lnTo>
                  <a:pt x="5517507" y="5758309"/>
                </a:lnTo>
                <a:lnTo>
                  <a:pt x="0" y="5758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43882">
            <a:off x="13899693" y="-1402112"/>
            <a:ext cx="5104506" cy="6949203"/>
          </a:xfrm>
          <a:custGeom>
            <a:avLst/>
            <a:gdLst/>
            <a:ahLst/>
            <a:cxnLst/>
            <a:rect r="r" b="b" t="t" l="l"/>
            <a:pathLst>
              <a:path h="6949203" w="5104506">
                <a:moveTo>
                  <a:pt x="0" y="0"/>
                </a:moveTo>
                <a:lnTo>
                  <a:pt x="5104506" y="0"/>
                </a:lnTo>
                <a:lnTo>
                  <a:pt x="5104506" y="6949203"/>
                </a:lnTo>
                <a:lnTo>
                  <a:pt x="0" y="6949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15410" y="5924620"/>
            <a:ext cx="2950307" cy="3333680"/>
          </a:xfrm>
          <a:custGeom>
            <a:avLst/>
            <a:gdLst/>
            <a:ahLst/>
            <a:cxnLst/>
            <a:rect r="r" b="b" t="t" l="l"/>
            <a:pathLst>
              <a:path h="3333680" w="2950307">
                <a:moveTo>
                  <a:pt x="0" y="0"/>
                </a:moveTo>
                <a:lnTo>
                  <a:pt x="2950306" y="0"/>
                </a:lnTo>
                <a:lnTo>
                  <a:pt x="2950306" y="3333680"/>
                </a:lnTo>
                <a:lnTo>
                  <a:pt x="0" y="3333680"/>
                </a:lnTo>
                <a:lnTo>
                  <a:pt x="0" y="0"/>
                </a:lnTo>
                <a:close/>
              </a:path>
            </a:pathLst>
          </a:custGeom>
          <a:blipFill>
            <a:blip r:embed="rId7"/>
            <a:stretch>
              <a:fillRect l="0" t="0" r="0" b="0"/>
            </a:stretch>
          </a:blipFill>
        </p:spPr>
      </p:sp>
      <p:sp>
        <p:nvSpPr>
          <p:cNvPr name="TextBox 6" id="6"/>
          <p:cNvSpPr txBox="true"/>
          <p:nvPr/>
        </p:nvSpPr>
        <p:spPr>
          <a:xfrm rot="0">
            <a:off x="1997437" y="3361917"/>
            <a:ext cx="14293126" cy="2233029"/>
          </a:xfrm>
          <a:prstGeom prst="rect">
            <a:avLst/>
          </a:prstGeom>
        </p:spPr>
        <p:txBody>
          <a:bodyPr anchor="t" rtlCol="false" tIns="0" lIns="0" bIns="0" rIns="0">
            <a:spAutoFit/>
          </a:bodyPr>
          <a:lstStyle/>
          <a:p>
            <a:pPr algn="ctr">
              <a:lnSpc>
                <a:spcPts val="17802"/>
              </a:lnSpc>
            </a:pPr>
            <a:r>
              <a:rPr lang="en-US" sz="14241">
                <a:solidFill>
                  <a:srgbClr val="120101"/>
                </a:solidFill>
                <a:latin typeface="Breathing"/>
                <a:ea typeface="Breathing"/>
                <a:cs typeface="Breathing"/>
                <a:sym typeface="Breathing"/>
              </a:rPr>
              <a:t>SHECurity</a:t>
            </a:r>
          </a:p>
        </p:txBody>
      </p:sp>
      <p:sp>
        <p:nvSpPr>
          <p:cNvPr name="TextBox 7" id="7"/>
          <p:cNvSpPr txBox="true"/>
          <p:nvPr/>
        </p:nvSpPr>
        <p:spPr>
          <a:xfrm rot="0">
            <a:off x="3902988" y="7685752"/>
            <a:ext cx="10482025" cy="504588"/>
          </a:xfrm>
          <a:prstGeom prst="rect">
            <a:avLst/>
          </a:prstGeom>
        </p:spPr>
        <p:txBody>
          <a:bodyPr anchor="t" rtlCol="false" tIns="0" lIns="0" bIns="0" rIns="0">
            <a:spAutoFit/>
          </a:bodyPr>
          <a:lstStyle/>
          <a:p>
            <a:pPr algn="ctr">
              <a:lnSpc>
                <a:spcPts val="3787"/>
              </a:lnSpc>
            </a:pPr>
            <a:r>
              <a:rPr lang="en-US" sz="3156" spc="-6">
                <a:solidFill>
                  <a:srgbClr val="120101"/>
                </a:solidFill>
                <a:latin typeface="IreneFlorentina"/>
                <a:ea typeface="IreneFlorentina"/>
                <a:cs typeface="IreneFlorentina"/>
                <a:sym typeface="IreneFlorentina"/>
              </a:rPr>
              <a:t>BY TNT (THE NEW TECHNOLOGY)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802864" y="9046157"/>
            <a:ext cx="2682271" cy="424287"/>
          </a:xfrm>
          <a:custGeom>
            <a:avLst/>
            <a:gdLst/>
            <a:ahLst/>
            <a:cxnLst/>
            <a:rect r="r" b="b" t="t" l="l"/>
            <a:pathLst>
              <a:path h="424287" w="2682271">
                <a:moveTo>
                  <a:pt x="0" y="0"/>
                </a:moveTo>
                <a:lnTo>
                  <a:pt x="2682272" y="0"/>
                </a:lnTo>
                <a:lnTo>
                  <a:pt x="2682272" y="424286"/>
                </a:lnTo>
                <a:lnTo>
                  <a:pt x="0" y="42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345393" y="6374214"/>
            <a:ext cx="5104506" cy="6949203"/>
          </a:xfrm>
          <a:custGeom>
            <a:avLst/>
            <a:gdLst/>
            <a:ahLst/>
            <a:cxnLst/>
            <a:rect r="r" b="b" t="t" l="l"/>
            <a:pathLst>
              <a:path h="6949203" w="5104506">
                <a:moveTo>
                  <a:pt x="0" y="0"/>
                </a:moveTo>
                <a:lnTo>
                  <a:pt x="5104506" y="0"/>
                </a:lnTo>
                <a:lnTo>
                  <a:pt x="5104506" y="6949203"/>
                </a:lnTo>
                <a:lnTo>
                  <a:pt x="0" y="69492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722112" y="311955"/>
            <a:ext cx="3629710" cy="8066023"/>
          </a:xfrm>
          <a:custGeom>
            <a:avLst/>
            <a:gdLst/>
            <a:ahLst/>
            <a:cxnLst/>
            <a:rect r="r" b="b" t="t" l="l"/>
            <a:pathLst>
              <a:path h="8066023" w="3629710">
                <a:moveTo>
                  <a:pt x="0" y="0"/>
                </a:moveTo>
                <a:lnTo>
                  <a:pt x="3629710" y="0"/>
                </a:lnTo>
                <a:lnTo>
                  <a:pt x="3629710" y="8066023"/>
                </a:lnTo>
                <a:lnTo>
                  <a:pt x="0" y="8066023"/>
                </a:lnTo>
                <a:lnTo>
                  <a:pt x="0" y="0"/>
                </a:lnTo>
                <a:close/>
              </a:path>
            </a:pathLst>
          </a:custGeom>
          <a:blipFill>
            <a:blip r:embed="rId9"/>
            <a:stretch>
              <a:fillRect l="0" t="0" r="0" b="0"/>
            </a:stretch>
          </a:blipFill>
        </p:spPr>
      </p:sp>
      <p:sp>
        <p:nvSpPr>
          <p:cNvPr name="Freeform 7" id="7"/>
          <p:cNvSpPr/>
          <p:nvPr/>
        </p:nvSpPr>
        <p:spPr>
          <a:xfrm flipH="false" flipV="false" rot="0">
            <a:off x="15003223" y="2840979"/>
            <a:ext cx="2860631" cy="6629464"/>
          </a:xfrm>
          <a:custGeom>
            <a:avLst/>
            <a:gdLst/>
            <a:ahLst/>
            <a:cxnLst/>
            <a:rect r="r" b="b" t="t" l="l"/>
            <a:pathLst>
              <a:path h="6629464" w="2860631">
                <a:moveTo>
                  <a:pt x="0" y="0"/>
                </a:moveTo>
                <a:lnTo>
                  <a:pt x="2860631" y="0"/>
                </a:lnTo>
                <a:lnTo>
                  <a:pt x="2860631" y="6629464"/>
                </a:lnTo>
                <a:lnTo>
                  <a:pt x="0" y="6629464"/>
                </a:lnTo>
                <a:lnTo>
                  <a:pt x="0" y="0"/>
                </a:lnTo>
                <a:close/>
              </a:path>
            </a:pathLst>
          </a:custGeom>
          <a:blipFill>
            <a:blip r:embed="rId10"/>
            <a:stretch>
              <a:fillRect l="-2143" t="0" r="-2143" b="0"/>
            </a:stretch>
          </a:blipFill>
        </p:spPr>
      </p:sp>
      <p:sp>
        <p:nvSpPr>
          <p:cNvPr name="TextBox 8" id="8"/>
          <p:cNvSpPr txBox="true"/>
          <p:nvPr/>
        </p:nvSpPr>
        <p:spPr>
          <a:xfrm rot="0">
            <a:off x="116343" y="1109138"/>
            <a:ext cx="9904181" cy="1491985"/>
          </a:xfrm>
          <a:prstGeom prst="rect">
            <a:avLst/>
          </a:prstGeom>
        </p:spPr>
        <p:txBody>
          <a:bodyPr anchor="t" rtlCol="false" tIns="0" lIns="0" bIns="0" rIns="0">
            <a:spAutoFit/>
          </a:bodyPr>
          <a:lstStyle/>
          <a:p>
            <a:pPr algn="ctr">
              <a:lnSpc>
                <a:spcPts val="12432"/>
              </a:lnSpc>
            </a:pPr>
            <a:r>
              <a:rPr lang="en-US" sz="8400">
                <a:solidFill>
                  <a:srgbClr val="120101"/>
                </a:solidFill>
                <a:latin typeface="Breathing"/>
                <a:ea typeface="Breathing"/>
                <a:cs typeface="Breathing"/>
                <a:sym typeface="Breathing"/>
              </a:rPr>
              <a:t>SHECurity.</a:t>
            </a:r>
          </a:p>
        </p:txBody>
      </p:sp>
      <p:sp>
        <p:nvSpPr>
          <p:cNvPr name="TextBox 9" id="9"/>
          <p:cNvSpPr txBox="true"/>
          <p:nvPr/>
        </p:nvSpPr>
        <p:spPr>
          <a:xfrm rot="0">
            <a:off x="116343" y="3249356"/>
            <a:ext cx="10101942" cy="3970348"/>
          </a:xfrm>
          <a:prstGeom prst="rect">
            <a:avLst/>
          </a:prstGeom>
        </p:spPr>
        <p:txBody>
          <a:bodyPr anchor="t" rtlCol="false" tIns="0" lIns="0" bIns="0" rIns="0">
            <a:spAutoFit/>
          </a:bodyPr>
          <a:lstStyle/>
          <a:p>
            <a:pPr algn="just">
              <a:lnSpc>
                <a:spcPts val="4565"/>
              </a:lnSpc>
            </a:pPr>
            <a:r>
              <a:rPr lang="en-US" sz="3261" b="true">
                <a:solidFill>
                  <a:srgbClr val="120101"/>
                </a:solidFill>
                <a:latin typeface="Open Sans Bold"/>
                <a:ea typeface="Open Sans Bold"/>
                <a:cs typeface="Open Sans Bold"/>
                <a:sym typeface="Open Sans Bold"/>
              </a:rPr>
              <a:t>Para asegurarnos de que únicamente las mujeres tengan acceso a nuestra app, pediremos la validación del inicio de sesión con la CURP de nuestra usuaria .</a:t>
            </a:r>
          </a:p>
          <a:p>
            <a:pPr algn="just">
              <a:lnSpc>
                <a:spcPts val="4565"/>
              </a:lnSpc>
            </a:pPr>
          </a:p>
          <a:p>
            <a:pPr algn="just">
              <a:lnSpc>
                <a:spcPts val="4565"/>
              </a:lnSpc>
            </a:pPr>
            <a:r>
              <a:rPr lang="en-US" sz="3261" b="true">
                <a:solidFill>
                  <a:srgbClr val="120101"/>
                </a:solidFill>
                <a:latin typeface="Open Sans Bold"/>
                <a:ea typeface="Open Sans Bold"/>
                <a:cs typeface="Open Sans Bold"/>
                <a:sym typeface="Open Sans Bold"/>
              </a:rPr>
              <a:t>Tambien tenemos ya desarrollado el registro dentro de nuestra app.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279455" y="9258300"/>
            <a:ext cx="2682271" cy="424287"/>
          </a:xfrm>
          <a:custGeom>
            <a:avLst/>
            <a:gdLst/>
            <a:ahLst/>
            <a:cxnLst/>
            <a:rect r="r" b="b" t="t" l="l"/>
            <a:pathLst>
              <a:path h="424287" w="2682271">
                <a:moveTo>
                  <a:pt x="0" y="0"/>
                </a:moveTo>
                <a:lnTo>
                  <a:pt x="2682272" y="0"/>
                </a:lnTo>
                <a:lnTo>
                  <a:pt x="2682272" y="424287"/>
                </a:lnTo>
                <a:lnTo>
                  <a:pt x="0" y="424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345393" y="6374214"/>
            <a:ext cx="5104506" cy="6949203"/>
          </a:xfrm>
          <a:custGeom>
            <a:avLst/>
            <a:gdLst/>
            <a:ahLst/>
            <a:cxnLst/>
            <a:rect r="r" b="b" t="t" l="l"/>
            <a:pathLst>
              <a:path h="6949203" w="5104506">
                <a:moveTo>
                  <a:pt x="0" y="0"/>
                </a:moveTo>
                <a:lnTo>
                  <a:pt x="5104506" y="0"/>
                </a:lnTo>
                <a:lnTo>
                  <a:pt x="5104506" y="6949203"/>
                </a:lnTo>
                <a:lnTo>
                  <a:pt x="0" y="69492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53414" y="293922"/>
            <a:ext cx="4711800" cy="9699156"/>
          </a:xfrm>
          <a:custGeom>
            <a:avLst/>
            <a:gdLst/>
            <a:ahLst/>
            <a:cxnLst/>
            <a:rect r="r" b="b" t="t" l="l"/>
            <a:pathLst>
              <a:path h="9699156" w="4711800">
                <a:moveTo>
                  <a:pt x="0" y="0"/>
                </a:moveTo>
                <a:lnTo>
                  <a:pt x="4711800" y="0"/>
                </a:lnTo>
                <a:lnTo>
                  <a:pt x="4711800" y="9699156"/>
                </a:lnTo>
                <a:lnTo>
                  <a:pt x="0" y="9699156"/>
                </a:lnTo>
                <a:lnTo>
                  <a:pt x="0" y="0"/>
                </a:lnTo>
                <a:close/>
              </a:path>
            </a:pathLst>
          </a:custGeom>
          <a:blipFill>
            <a:blip r:embed="rId9"/>
            <a:stretch>
              <a:fillRect l="-1355" t="-2005" r="0" b="-7412"/>
            </a:stretch>
          </a:blipFill>
        </p:spPr>
      </p:sp>
      <p:sp>
        <p:nvSpPr>
          <p:cNvPr name="TextBox 7" id="7"/>
          <p:cNvSpPr txBox="true"/>
          <p:nvPr/>
        </p:nvSpPr>
        <p:spPr>
          <a:xfrm rot="0">
            <a:off x="6281123" y="809625"/>
            <a:ext cx="9904181" cy="1460996"/>
          </a:xfrm>
          <a:prstGeom prst="rect">
            <a:avLst/>
          </a:prstGeom>
        </p:spPr>
        <p:txBody>
          <a:bodyPr anchor="t" rtlCol="false" tIns="0" lIns="0" bIns="0" rIns="0">
            <a:spAutoFit/>
          </a:bodyPr>
          <a:lstStyle/>
          <a:p>
            <a:pPr algn="ctr">
              <a:lnSpc>
                <a:spcPts val="12136"/>
              </a:lnSpc>
            </a:pPr>
            <a:r>
              <a:rPr lang="en-US" sz="8200">
                <a:solidFill>
                  <a:srgbClr val="120101"/>
                </a:solidFill>
                <a:latin typeface="Breathing"/>
                <a:ea typeface="Breathing"/>
                <a:cs typeface="Breathing"/>
                <a:sym typeface="Breathing"/>
              </a:rPr>
              <a:t>SHECurity</a:t>
            </a:r>
          </a:p>
        </p:txBody>
      </p:sp>
      <p:sp>
        <p:nvSpPr>
          <p:cNvPr name="TextBox 8" id="8"/>
          <p:cNvSpPr txBox="true"/>
          <p:nvPr/>
        </p:nvSpPr>
        <p:spPr>
          <a:xfrm rot="0">
            <a:off x="7421179" y="2848247"/>
            <a:ext cx="7624070" cy="5699108"/>
          </a:xfrm>
          <a:prstGeom prst="rect">
            <a:avLst/>
          </a:prstGeom>
        </p:spPr>
        <p:txBody>
          <a:bodyPr anchor="t" rtlCol="false" tIns="0" lIns="0" bIns="0" rIns="0">
            <a:spAutoFit/>
          </a:bodyPr>
          <a:lstStyle/>
          <a:p>
            <a:pPr algn="just">
              <a:lnSpc>
                <a:spcPts val="4550"/>
              </a:lnSpc>
            </a:pPr>
            <a:r>
              <a:rPr lang="en-US" sz="3250" b="true">
                <a:solidFill>
                  <a:srgbClr val="120101"/>
                </a:solidFill>
                <a:latin typeface="Open Sans Bold"/>
                <a:ea typeface="Open Sans Bold"/>
                <a:cs typeface="Open Sans Bold"/>
                <a:sym typeface="Open Sans Bold"/>
              </a:rPr>
              <a:t>Nuestra app cuenta con un mapa que nos indica cuales con las zonas con alto índice delictivo, y cuales son las zonas seguras para nuestras usuarias. </a:t>
            </a:r>
          </a:p>
          <a:p>
            <a:pPr algn="just">
              <a:lnSpc>
                <a:spcPts val="4550"/>
              </a:lnSpc>
            </a:pPr>
          </a:p>
          <a:p>
            <a:pPr algn="just">
              <a:lnSpc>
                <a:spcPts val="4550"/>
              </a:lnSpc>
            </a:pPr>
            <a:r>
              <a:rPr lang="en-US" sz="3250" b="true">
                <a:solidFill>
                  <a:srgbClr val="120101"/>
                </a:solidFill>
                <a:latin typeface="Open Sans Bold"/>
                <a:ea typeface="Open Sans Bold"/>
                <a:cs typeface="Open Sans Bold"/>
                <a:sym typeface="Open Sans Bold"/>
              </a:rPr>
              <a:t>Esto con la intención de que las usuarias tomen precaución al momento de acercarse a ciertas zonas.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802864" y="9046157"/>
            <a:ext cx="2682271" cy="424287"/>
          </a:xfrm>
          <a:custGeom>
            <a:avLst/>
            <a:gdLst/>
            <a:ahLst/>
            <a:cxnLst/>
            <a:rect r="r" b="b" t="t" l="l"/>
            <a:pathLst>
              <a:path h="424287" w="2682271">
                <a:moveTo>
                  <a:pt x="0" y="0"/>
                </a:moveTo>
                <a:lnTo>
                  <a:pt x="2682272" y="0"/>
                </a:lnTo>
                <a:lnTo>
                  <a:pt x="2682272" y="424286"/>
                </a:lnTo>
                <a:lnTo>
                  <a:pt x="0" y="42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523553" y="6182845"/>
            <a:ext cx="5104506" cy="6949203"/>
          </a:xfrm>
          <a:custGeom>
            <a:avLst/>
            <a:gdLst/>
            <a:ahLst/>
            <a:cxnLst/>
            <a:rect r="r" b="b" t="t" l="l"/>
            <a:pathLst>
              <a:path h="6949203" w="5104506">
                <a:moveTo>
                  <a:pt x="0" y="0"/>
                </a:moveTo>
                <a:lnTo>
                  <a:pt x="5104506" y="0"/>
                </a:lnTo>
                <a:lnTo>
                  <a:pt x="5104506" y="6949204"/>
                </a:lnTo>
                <a:lnTo>
                  <a:pt x="0" y="6949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64905" y="4070003"/>
            <a:ext cx="1872234" cy="4114800"/>
          </a:xfrm>
          <a:custGeom>
            <a:avLst/>
            <a:gdLst/>
            <a:ahLst/>
            <a:cxnLst/>
            <a:rect r="r" b="b" t="t" l="l"/>
            <a:pathLst>
              <a:path h="4114800" w="1872234">
                <a:moveTo>
                  <a:pt x="0" y="0"/>
                </a:moveTo>
                <a:lnTo>
                  <a:pt x="1872234" y="0"/>
                </a:lnTo>
                <a:lnTo>
                  <a:pt x="187223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986719" y="524945"/>
            <a:ext cx="9904181" cy="1613530"/>
          </a:xfrm>
          <a:prstGeom prst="rect">
            <a:avLst/>
          </a:prstGeom>
        </p:spPr>
        <p:txBody>
          <a:bodyPr anchor="t" rtlCol="false" tIns="0" lIns="0" bIns="0" rIns="0">
            <a:spAutoFit/>
          </a:bodyPr>
          <a:lstStyle/>
          <a:p>
            <a:pPr algn="ctr">
              <a:lnSpc>
                <a:spcPts val="13320"/>
              </a:lnSpc>
            </a:pPr>
            <a:r>
              <a:rPr lang="en-US" sz="9000">
                <a:solidFill>
                  <a:srgbClr val="120101"/>
                </a:solidFill>
                <a:latin typeface="Breathing"/>
                <a:ea typeface="Breathing"/>
                <a:cs typeface="Breathing"/>
                <a:sym typeface="Breathing"/>
              </a:rPr>
              <a:t>SHECurity</a:t>
            </a:r>
          </a:p>
        </p:txBody>
      </p:sp>
      <p:sp>
        <p:nvSpPr>
          <p:cNvPr name="Freeform 8" id="8"/>
          <p:cNvSpPr/>
          <p:nvPr/>
        </p:nvSpPr>
        <p:spPr>
          <a:xfrm flipH="false" flipV="false" rot="0">
            <a:off x="478567" y="772595"/>
            <a:ext cx="4824388" cy="9277669"/>
          </a:xfrm>
          <a:custGeom>
            <a:avLst/>
            <a:gdLst/>
            <a:ahLst/>
            <a:cxnLst/>
            <a:rect r="r" b="b" t="t" l="l"/>
            <a:pathLst>
              <a:path h="9277669" w="4824388">
                <a:moveTo>
                  <a:pt x="0" y="0"/>
                </a:moveTo>
                <a:lnTo>
                  <a:pt x="4824388" y="0"/>
                </a:lnTo>
                <a:lnTo>
                  <a:pt x="4824388" y="9277669"/>
                </a:lnTo>
                <a:lnTo>
                  <a:pt x="0" y="9277669"/>
                </a:lnTo>
                <a:lnTo>
                  <a:pt x="0" y="0"/>
                </a:lnTo>
                <a:close/>
              </a:path>
            </a:pathLst>
          </a:custGeom>
          <a:blipFill>
            <a:blip r:embed="rId11"/>
            <a:stretch>
              <a:fillRect l="0" t="0" r="0" b="0"/>
            </a:stretch>
          </a:blipFill>
        </p:spPr>
      </p:sp>
      <p:sp>
        <p:nvSpPr>
          <p:cNvPr name="TextBox 9" id="9"/>
          <p:cNvSpPr txBox="true"/>
          <p:nvPr/>
        </p:nvSpPr>
        <p:spPr>
          <a:xfrm rot="0">
            <a:off x="7899089" y="3287355"/>
            <a:ext cx="9904092" cy="6347470"/>
          </a:xfrm>
          <a:prstGeom prst="rect">
            <a:avLst/>
          </a:prstGeom>
        </p:spPr>
        <p:txBody>
          <a:bodyPr anchor="t" rtlCol="false" tIns="0" lIns="0" bIns="0" rIns="0">
            <a:spAutoFit/>
          </a:bodyPr>
          <a:lstStyle/>
          <a:p>
            <a:pPr algn="just">
              <a:lnSpc>
                <a:spcPts val="4639"/>
              </a:lnSpc>
            </a:pPr>
            <a:r>
              <a:rPr lang="en-US" sz="3313" b="true">
                <a:solidFill>
                  <a:srgbClr val="120101"/>
                </a:solidFill>
                <a:latin typeface="Open Sans Bold"/>
                <a:ea typeface="Open Sans Bold"/>
                <a:cs typeface="Open Sans Bold"/>
                <a:sym typeface="Open Sans Bold"/>
              </a:rPr>
              <a:t>Tenemos implementado un botón de pánico, para que cunado la usuaria sienta que  se encuentra en  una situación vulnerable lo accione, y este boton manda una una alerta a su contacto de emergencia y guarda la ubicación en tiempo real, con la fecha y hora en el que el botón fue accionado, para posteriormente estos datos sean enviados al C5.</a:t>
            </a:r>
          </a:p>
          <a:p>
            <a:pPr algn="just">
              <a:lnSpc>
                <a:spcPts val="4639"/>
              </a:lnSpc>
            </a:pPr>
          </a:p>
          <a:p>
            <a:pPr algn="just">
              <a:lnSpc>
                <a:spcPts val="46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802864" y="9046157"/>
            <a:ext cx="2682271" cy="424287"/>
          </a:xfrm>
          <a:custGeom>
            <a:avLst/>
            <a:gdLst/>
            <a:ahLst/>
            <a:cxnLst/>
            <a:rect r="r" b="b" t="t" l="l"/>
            <a:pathLst>
              <a:path h="424287" w="2682271">
                <a:moveTo>
                  <a:pt x="0" y="0"/>
                </a:moveTo>
                <a:lnTo>
                  <a:pt x="2682272" y="0"/>
                </a:lnTo>
                <a:lnTo>
                  <a:pt x="2682272" y="424286"/>
                </a:lnTo>
                <a:lnTo>
                  <a:pt x="0" y="42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523553" y="6182845"/>
            <a:ext cx="5104506" cy="6949203"/>
          </a:xfrm>
          <a:custGeom>
            <a:avLst/>
            <a:gdLst/>
            <a:ahLst/>
            <a:cxnLst/>
            <a:rect r="r" b="b" t="t" l="l"/>
            <a:pathLst>
              <a:path h="6949203" w="5104506">
                <a:moveTo>
                  <a:pt x="0" y="0"/>
                </a:moveTo>
                <a:lnTo>
                  <a:pt x="5104506" y="0"/>
                </a:lnTo>
                <a:lnTo>
                  <a:pt x="5104506" y="6949204"/>
                </a:lnTo>
                <a:lnTo>
                  <a:pt x="0" y="6949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6349250" y="979122"/>
            <a:ext cx="9904181" cy="1613530"/>
          </a:xfrm>
          <a:prstGeom prst="rect">
            <a:avLst/>
          </a:prstGeom>
        </p:spPr>
        <p:txBody>
          <a:bodyPr anchor="t" rtlCol="false" tIns="0" lIns="0" bIns="0" rIns="0">
            <a:spAutoFit/>
          </a:bodyPr>
          <a:lstStyle/>
          <a:p>
            <a:pPr algn="ctr">
              <a:lnSpc>
                <a:spcPts val="13320"/>
              </a:lnSpc>
            </a:pPr>
            <a:r>
              <a:rPr lang="en-US" sz="9000">
                <a:solidFill>
                  <a:srgbClr val="120101"/>
                </a:solidFill>
                <a:latin typeface="Breathing"/>
                <a:ea typeface="Breathing"/>
                <a:cs typeface="Breathing"/>
                <a:sym typeface="Breathing"/>
              </a:rPr>
              <a:t>SHECurity</a:t>
            </a:r>
          </a:p>
        </p:txBody>
      </p:sp>
      <p:sp>
        <p:nvSpPr>
          <p:cNvPr name="Freeform 7" id="7"/>
          <p:cNvSpPr/>
          <p:nvPr/>
        </p:nvSpPr>
        <p:spPr>
          <a:xfrm flipH="false" flipV="false" rot="0">
            <a:off x="2684843" y="1028700"/>
            <a:ext cx="4603752" cy="8877397"/>
          </a:xfrm>
          <a:custGeom>
            <a:avLst/>
            <a:gdLst/>
            <a:ahLst/>
            <a:cxnLst/>
            <a:rect r="r" b="b" t="t" l="l"/>
            <a:pathLst>
              <a:path h="8877397" w="4603752">
                <a:moveTo>
                  <a:pt x="0" y="0"/>
                </a:moveTo>
                <a:lnTo>
                  <a:pt x="4603752" y="0"/>
                </a:lnTo>
                <a:lnTo>
                  <a:pt x="4603752" y="8877397"/>
                </a:lnTo>
                <a:lnTo>
                  <a:pt x="0" y="8877397"/>
                </a:lnTo>
                <a:lnTo>
                  <a:pt x="0" y="0"/>
                </a:lnTo>
                <a:close/>
              </a:path>
            </a:pathLst>
          </a:custGeom>
          <a:blipFill>
            <a:blip r:embed="rId9"/>
            <a:stretch>
              <a:fillRect l="0" t="-15242" r="0" b="0"/>
            </a:stretch>
          </a:blipFill>
        </p:spPr>
      </p:sp>
      <p:sp>
        <p:nvSpPr>
          <p:cNvPr name="TextBox 8" id="8"/>
          <p:cNvSpPr txBox="true"/>
          <p:nvPr/>
        </p:nvSpPr>
        <p:spPr>
          <a:xfrm rot="0">
            <a:off x="7802864" y="3332773"/>
            <a:ext cx="9631586" cy="5190204"/>
          </a:xfrm>
          <a:prstGeom prst="rect">
            <a:avLst/>
          </a:prstGeom>
        </p:spPr>
        <p:txBody>
          <a:bodyPr anchor="t" rtlCol="false" tIns="0" lIns="0" bIns="0" rIns="0">
            <a:spAutoFit/>
          </a:bodyPr>
          <a:lstStyle/>
          <a:p>
            <a:pPr algn="just">
              <a:lnSpc>
                <a:spcPts val="4639"/>
              </a:lnSpc>
            </a:pPr>
            <a:r>
              <a:rPr lang="en-US" sz="3313" b="true">
                <a:solidFill>
                  <a:srgbClr val="120101"/>
                </a:solidFill>
                <a:latin typeface="Open Sans Bold"/>
                <a:ea typeface="Open Sans Bold"/>
                <a:cs typeface="Open Sans Bold"/>
                <a:sym typeface="Open Sans Bold"/>
              </a:rPr>
              <a:t>SHECurity tiene implementado un chat pridado donde las usuarias pueden contactarse directamente con sus contactos, este chat lo creamos con la intencion principalmente de resguardar la seguridad de las menores de edad.</a:t>
            </a:r>
          </a:p>
          <a:p>
            <a:pPr algn="just">
              <a:lnSpc>
                <a:spcPts val="4639"/>
              </a:lnSpc>
            </a:pPr>
            <a:r>
              <a:rPr lang="en-US" sz="3313" b="true">
                <a:solidFill>
                  <a:srgbClr val="120101"/>
                </a:solidFill>
                <a:latin typeface="Open Sans Bold"/>
                <a:ea typeface="Open Sans Bold"/>
                <a:cs typeface="Open Sans Bold"/>
                <a:sym typeface="Open Sans Bold"/>
              </a:rPr>
              <a:t>Dentro del chat tenemos la opcion de de bloquear contactos y enviar ubicacion, imagenes y archivos </a:t>
            </a:r>
          </a:p>
        </p:txBody>
      </p:sp>
      <p:sp>
        <p:nvSpPr>
          <p:cNvPr name="Freeform 9" id="9"/>
          <p:cNvSpPr/>
          <p:nvPr/>
        </p:nvSpPr>
        <p:spPr>
          <a:xfrm flipH="false" flipV="false" rot="0">
            <a:off x="158962" y="144290"/>
            <a:ext cx="2374286" cy="4498542"/>
          </a:xfrm>
          <a:custGeom>
            <a:avLst/>
            <a:gdLst/>
            <a:ahLst/>
            <a:cxnLst/>
            <a:rect r="r" b="b" t="t" l="l"/>
            <a:pathLst>
              <a:path h="4498542" w="2374286">
                <a:moveTo>
                  <a:pt x="0" y="0"/>
                </a:moveTo>
                <a:lnTo>
                  <a:pt x="2374286" y="0"/>
                </a:lnTo>
                <a:lnTo>
                  <a:pt x="2374286" y="4498542"/>
                </a:lnTo>
                <a:lnTo>
                  <a:pt x="0" y="4498542"/>
                </a:lnTo>
                <a:lnTo>
                  <a:pt x="0" y="0"/>
                </a:lnTo>
                <a:close/>
              </a:path>
            </a:pathLst>
          </a:custGeom>
          <a:blipFill>
            <a:blip r:embed="rId10"/>
            <a:stretch>
              <a:fillRect l="-1359" t="-13219" r="-286" b="-5998"/>
            </a:stretch>
          </a:blipFill>
        </p:spPr>
      </p:sp>
      <p:grpSp>
        <p:nvGrpSpPr>
          <p:cNvPr name="Group 10" id="10"/>
          <p:cNvGrpSpPr/>
          <p:nvPr/>
        </p:nvGrpSpPr>
        <p:grpSpPr>
          <a:xfrm rot="0">
            <a:off x="1239202" y="3929062"/>
            <a:ext cx="874395" cy="964882"/>
            <a:chOff x="0" y="0"/>
            <a:chExt cx="1165860" cy="1286510"/>
          </a:xfrm>
        </p:grpSpPr>
        <p:sp>
          <p:nvSpPr>
            <p:cNvPr name="Freeform 11" id="11"/>
            <p:cNvSpPr/>
            <p:nvPr/>
          </p:nvSpPr>
          <p:spPr>
            <a:xfrm flipH="false" flipV="false" rot="0">
              <a:off x="40640" y="43180"/>
              <a:ext cx="1099820" cy="1205230"/>
            </a:xfrm>
            <a:custGeom>
              <a:avLst/>
              <a:gdLst/>
              <a:ahLst/>
              <a:cxnLst/>
              <a:rect r="r" b="b" t="t" l="l"/>
              <a:pathLst>
                <a:path h="1205230" w="1099820">
                  <a:moveTo>
                    <a:pt x="941070" y="243840"/>
                  </a:moveTo>
                  <a:cubicBezTo>
                    <a:pt x="748030" y="129540"/>
                    <a:pt x="730250" y="137160"/>
                    <a:pt x="708660" y="129540"/>
                  </a:cubicBezTo>
                  <a:cubicBezTo>
                    <a:pt x="683260" y="120650"/>
                    <a:pt x="664210" y="93980"/>
                    <a:pt x="631190" y="82550"/>
                  </a:cubicBezTo>
                  <a:cubicBezTo>
                    <a:pt x="588010" y="66040"/>
                    <a:pt x="497840" y="46990"/>
                    <a:pt x="463550" y="54610"/>
                  </a:cubicBezTo>
                  <a:cubicBezTo>
                    <a:pt x="447040" y="58420"/>
                    <a:pt x="438150" y="68580"/>
                    <a:pt x="430530" y="78740"/>
                  </a:cubicBezTo>
                  <a:cubicBezTo>
                    <a:pt x="424180" y="90170"/>
                    <a:pt x="429260" y="101600"/>
                    <a:pt x="421640" y="118110"/>
                  </a:cubicBezTo>
                  <a:cubicBezTo>
                    <a:pt x="406400" y="153670"/>
                    <a:pt x="327660" y="232410"/>
                    <a:pt x="311150" y="269240"/>
                  </a:cubicBezTo>
                  <a:cubicBezTo>
                    <a:pt x="302260" y="287020"/>
                    <a:pt x="308610" y="295910"/>
                    <a:pt x="300990" y="311150"/>
                  </a:cubicBezTo>
                  <a:cubicBezTo>
                    <a:pt x="289560" y="332740"/>
                    <a:pt x="260350" y="350520"/>
                    <a:pt x="242570" y="379730"/>
                  </a:cubicBezTo>
                  <a:cubicBezTo>
                    <a:pt x="218440" y="417830"/>
                    <a:pt x="200660" y="491490"/>
                    <a:pt x="180340" y="528320"/>
                  </a:cubicBezTo>
                  <a:cubicBezTo>
                    <a:pt x="166370" y="553720"/>
                    <a:pt x="156210" y="567690"/>
                    <a:pt x="138430" y="586740"/>
                  </a:cubicBezTo>
                  <a:cubicBezTo>
                    <a:pt x="118110" y="608330"/>
                    <a:pt x="77470" y="617220"/>
                    <a:pt x="62230" y="647700"/>
                  </a:cubicBezTo>
                  <a:cubicBezTo>
                    <a:pt x="41910" y="689610"/>
                    <a:pt x="45720" y="786130"/>
                    <a:pt x="59690" y="833120"/>
                  </a:cubicBezTo>
                  <a:cubicBezTo>
                    <a:pt x="69850" y="866140"/>
                    <a:pt x="88900" y="882650"/>
                    <a:pt x="113030" y="908050"/>
                  </a:cubicBezTo>
                  <a:cubicBezTo>
                    <a:pt x="143510" y="942340"/>
                    <a:pt x="193040" y="986790"/>
                    <a:pt x="234950" y="1012190"/>
                  </a:cubicBezTo>
                  <a:cubicBezTo>
                    <a:pt x="274320" y="1035050"/>
                    <a:pt x="314960" y="1043940"/>
                    <a:pt x="355600" y="1056640"/>
                  </a:cubicBezTo>
                  <a:cubicBezTo>
                    <a:pt x="396240" y="1069340"/>
                    <a:pt x="439420" y="1083310"/>
                    <a:pt x="477520" y="1089660"/>
                  </a:cubicBezTo>
                  <a:cubicBezTo>
                    <a:pt x="511810" y="1094740"/>
                    <a:pt x="539750" y="1087120"/>
                    <a:pt x="574040" y="1093470"/>
                  </a:cubicBezTo>
                  <a:cubicBezTo>
                    <a:pt x="617220" y="1101090"/>
                    <a:pt x="661670" y="1129030"/>
                    <a:pt x="712470" y="1136650"/>
                  </a:cubicBezTo>
                  <a:cubicBezTo>
                    <a:pt x="772160" y="1146810"/>
                    <a:pt x="873760" y="1155700"/>
                    <a:pt x="911860" y="1143000"/>
                  </a:cubicBezTo>
                  <a:cubicBezTo>
                    <a:pt x="928370" y="1136650"/>
                    <a:pt x="935990" y="1127760"/>
                    <a:pt x="944880" y="1115060"/>
                  </a:cubicBezTo>
                  <a:cubicBezTo>
                    <a:pt x="956310" y="1098550"/>
                    <a:pt x="965200" y="1075690"/>
                    <a:pt x="970280" y="1050290"/>
                  </a:cubicBezTo>
                  <a:cubicBezTo>
                    <a:pt x="979170" y="1014730"/>
                    <a:pt x="971550" y="963930"/>
                    <a:pt x="979170" y="916940"/>
                  </a:cubicBezTo>
                  <a:cubicBezTo>
                    <a:pt x="986790" y="863600"/>
                    <a:pt x="1013460" y="816610"/>
                    <a:pt x="1022350" y="748030"/>
                  </a:cubicBezTo>
                  <a:cubicBezTo>
                    <a:pt x="1036320" y="647700"/>
                    <a:pt x="1056640" y="440690"/>
                    <a:pt x="1031240" y="369570"/>
                  </a:cubicBezTo>
                  <a:cubicBezTo>
                    <a:pt x="1018540" y="336550"/>
                    <a:pt x="998220" y="326390"/>
                    <a:pt x="976630" y="306070"/>
                  </a:cubicBezTo>
                  <a:cubicBezTo>
                    <a:pt x="951230" y="280670"/>
                    <a:pt x="911860" y="261620"/>
                    <a:pt x="881380" y="232410"/>
                  </a:cubicBezTo>
                  <a:cubicBezTo>
                    <a:pt x="849630" y="199390"/>
                    <a:pt x="800100" y="144780"/>
                    <a:pt x="789940" y="118110"/>
                  </a:cubicBezTo>
                  <a:cubicBezTo>
                    <a:pt x="786130" y="105410"/>
                    <a:pt x="784860" y="93980"/>
                    <a:pt x="788670" y="87630"/>
                  </a:cubicBezTo>
                  <a:cubicBezTo>
                    <a:pt x="793750" y="80010"/>
                    <a:pt x="810260" y="76200"/>
                    <a:pt x="817880" y="77470"/>
                  </a:cubicBezTo>
                  <a:cubicBezTo>
                    <a:pt x="825500" y="80010"/>
                    <a:pt x="833120" y="88900"/>
                    <a:pt x="834390" y="95250"/>
                  </a:cubicBezTo>
                  <a:cubicBezTo>
                    <a:pt x="836930" y="101600"/>
                    <a:pt x="834390" y="114300"/>
                    <a:pt x="829310" y="118110"/>
                  </a:cubicBezTo>
                  <a:cubicBezTo>
                    <a:pt x="822960" y="124460"/>
                    <a:pt x="798830" y="125730"/>
                    <a:pt x="792480" y="119380"/>
                  </a:cubicBezTo>
                  <a:cubicBezTo>
                    <a:pt x="786130" y="114300"/>
                    <a:pt x="787400" y="88900"/>
                    <a:pt x="792480" y="82550"/>
                  </a:cubicBezTo>
                  <a:cubicBezTo>
                    <a:pt x="798830" y="77470"/>
                    <a:pt x="811530" y="74930"/>
                    <a:pt x="822960" y="80010"/>
                  </a:cubicBezTo>
                  <a:cubicBezTo>
                    <a:pt x="848360" y="90170"/>
                    <a:pt x="883920" y="163830"/>
                    <a:pt x="916940" y="196850"/>
                  </a:cubicBezTo>
                  <a:cubicBezTo>
                    <a:pt x="947420" y="226060"/>
                    <a:pt x="986790" y="242570"/>
                    <a:pt x="1013460" y="270510"/>
                  </a:cubicBezTo>
                  <a:cubicBezTo>
                    <a:pt x="1037590" y="295910"/>
                    <a:pt x="1060450" y="312420"/>
                    <a:pt x="1073150" y="353060"/>
                  </a:cubicBezTo>
                  <a:cubicBezTo>
                    <a:pt x="1099820" y="435610"/>
                    <a:pt x="1085850" y="650240"/>
                    <a:pt x="1073150" y="758190"/>
                  </a:cubicBezTo>
                  <a:cubicBezTo>
                    <a:pt x="1064260" y="833120"/>
                    <a:pt x="1036320" y="890270"/>
                    <a:pt x="1028700" y="943610"/>
                  </a:cubicBezTo>
                  <a:cubicBezTo>
                    <a:pt x="1023620" y="982980"/>
                    <a:pt x="1031240" y="1012190"/>
                    <a:pt x="1023620" y="1046480"/>
                  </a:cubicBezTo>
                  <a:cubicBezTo>
                    <a:pt x="1014730" y="1082040"/>
                    <a:pt x="999490" y="1127760"/>
                    <a:pt x="977900" y="1151890"/>
                  </a:cubicBezTo>
                  <a:cubicBezTo>
                    <a:pt x="961390" y="1172210"/>
                    <a:pt x="943610" y="1184910"/>
                    <a:pt x="914400" y="1192530"/>
                  </a:cubicBezTo>
                  <a:cubicBezTo>
                    <a:pt x="866140" y="1205230"/>
                    <a:pt x="764540" y="1197610"/>
                    <a:pt x="703580" y="1187450"/>
                  </a:cubicBezTo>
                  <a:cubicBezTo>
                    <a:pt x="654050" y="1178560"/>
                    <a:pt x="618490" y="1153160"/>
                    <a:pt x="572770" y="1144270"/>
                  </a:cubicBezTo>
                  <a:cubicBezTo>
                    <a:pt x="528320" y="1134110"/>
                    <a:pt x="482600" y="1141730"/>
                    <a:pt x="433070" y="1131570"/>
                  </a:cubicBezTo>
                  <a:cubicBezTo>
                    <a:pt x="369570" y="1117600"/>
                    <a:pt x="288290" y="1094740"/>
                    <a:pt x="226060" y="1061720"/>
                  </a:cubicBezTo>
                  <a:cubicBezTo>
                    <a:pt x="167640" y="1028700"/>
                    <a:pt x="104140" y="971550"/>
                    <a:pt x="69850" y="934720"/>
                  </a:cubicBezTo>
                  <a:cubicBezTo>
                    <a:pt x="48260" y="911860"/>
                    <a:pt x="36830" y="890270"/>
                    <a:pt x="26670" y="871220"/>
                  </a:cubicBezTo>
                  <a:cubicBezTo>
                    <a:pt x="19050" y="858520"/>
                    <a:pt x="13970" y="853440"/>
                    <a:pt x="10160" y="835660"/>
                  </a:cubicBezTo>
                  <a:cubicBezTo>
                    <a:pt x="2540" y="801370"/>
                    <a:pt x="0" y="709930"/>
                    <a:pt x="12700" y="662940"/>
                  </a:cubicBezTo>
                  <a:cubicBezTo>
                    <a:pt x="21590" y="628650"/>
                    <a:pt x="40640" y="599440"/>
                    <a:pt x="59690" y="577850"/>
                  </a:cubicBezTo>
                  <a:cubicBezTo>
                    <a:pt x="74930" y="560070"/>
                    <a:pt x="95250" y="560070"/>
                    <a:pt x="113030" y="539750"/>
                  </a:cubicBezTo>
                  <a:cubicBezTo>
                    <a:pt x="143510" y="502920"/>
                    <a:pt x="167640" y="411480"/>
                    <a:pt x="199390" y="353060"/>
                  </a:cubicBezTo>
                  <a:cubicBezTo>
                    <a:pt x="229870" y="295910"/>
                    <a:pt x="271780" y="218440"/>
                    <a:pt x="299720" y="190500"/>
                  </a:cubicBezTo>
                  <a:cubicBezTo>
                    <a:pt x="312420" y="179070"/>
                    <a:pt x="322580" y="182880"/>
                    <a:pt x="334010" y="170180"/>
                  </a:cubicBezTo>
                  <a:cubicBezTo>
                    <a:pt x="356870" y="144780"/>
                    <a:pt x="389890" y="53340"/>
                    <a:pt x="410210" y="27940"/>
                  </a:cubicBezTo>
                  <a:cubicBezTo>
                    <a:pt x="417830" y="16510"/>
                    <a:pt x="420370" y="12700"/>
                    <a:pt x="431800" y="7620"/>
                  </a:cubicBezTo>
                  <a:cubicBezTo>
                    <a:pt x="454660" y="0"/>
                    <a:pt x="504190" y="1270"/>
                    <a:pt x="543560" y="8890"/>
                  </a:cubicBezTo>
                  <a:cubicBezTo>
                    <a:pt x="595630" y="19050"/>
                    <a:pt x="668020" y="64770"/>
                    <a:pt x="716280" y="80010"/>
                  </a:cubicBezTo>
                  <a:cubicBezTo>
                    <a:pt x="748030" y="88900"/>
                    <a:pt x="768350" y="83820"/>
                    <a:pt x="800100" y="96520"/>
                  </a:cubicBezTo>
                  <a:cubicBezTo>
                    <a:pt x="848360" y="115570"/>
                    <a:pt x="957580" y="175260"/>
                    <a:pt x="974090" y="205740"/>
                  </a:cubicBezTo>
                  <a:cubicBezTo>
                    <a:pt x="980440" y="217170"/>
                    <a:pt x="980440" y="232410"/>
                    <a:pt x="974090" y="238760"/>
                  </a:cubicBezTo>
                  <a:cubicBezTo>
                    <a:pt x="969010" y="245110"/>
                    <a:pt x="941070" y="243840"/>
                    <a:pt x="941070" y="243840"/>
                  </a:cubicBezTo>
                </a:path>
              </a:pathLst>
            </a:custGeom>
            <a:solidFill>
              <a:srgbClr val="0571D3"/>
            </a:solidFill>
            <a:ln cap="sq">
              <a:noFill/>
              <a:prstDash val="solid"/>
              <a:miter/>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802864" y="9046157"/>
            <a:ext cx="2682271" cy="424287"/>
          </a:xfrm>
          <a:custGeom>
            <a:avLst/>
            <a:gdLst/>
            <a:ahLst/>
            <a:cxnLst/>
            <a:rect r="r" b="b" t="t" l="l"/>
            <a:pathLst>
              <a:path h="424287" w="2682271">
                <a:moveTo>
                  <a:pt x="0" y="0"/>
                </a:moveTo>
                <a:lnTo>
                  <a:pt x="2682272" y="0"/>
                </a:lnTo>
                <a:lnTo>
                  <a:pt x="2682272" y="424286"/>
                </a:lnTo>
                <a:lnTo>
                  <a:pt x="0" y="42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523553" y="6182845"/>
            <a:ext cx="5104506" cy="6949203"/>
          </a:xfrm>
          <a:custGeom>
            <a:avLst/>
            <a:gdLst/>
            <a:ahLst/>
            <a:cxnLst/>
            <a:rect r="r" b="b" t="t" l="l"/>
            <a:pathLst>
              <a:path h="6949203" w="5104506">
                <a:moveTo>
                  <a:pt x="0" y="0"/>
                </a:moveTo>
                <a:lnTo>
                  <a:pt x="5104506" y="0"/>
                </a:lnTo>
                <a:lnTo>
                  <a:pt x="5104506" y="6949204"/>
                </a:lnTo>
                <a:lnTo>
                  <a:pt x="0" y="6949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802864" y="3332773"/>
            <a:ext cx="9631586" cy="5190204"/>
          </a:xfrm>
          <a:prstGeom prst="rect">
            <a:avLst/>
          </a:prstGeom>
        </p:spPr>
        <p:txBody>
          <a:bodyPr anchor="t" rtlCol="false" tIns="0" lIns="0" bIns="0" rIns="0">
            <a:spAutoFit/>
          </a:bodyPr>
          <a:lstStyle/>
          <a:p>
            <a:pPr algn="just">
              <a:lnSpc>
                <a:spcPts val="4639"/>
              </a:lnSpc>
            </a:pPr>
            <a:r>
              <a:rPr lang="en-US" sz="3313" b="true">
                <a:solidFill>
                  <a:srgbClr val="120101"/>
                </a:solidFill>
                <a:latin typeface="Open Sans Bold"/>
                <a:ea typeface="Open Sans Bold"/>
                <a:cs typeface="Open Sans Bold"/>
                <a:sym typeface="Open Sans Bold"/>
              </a:rPr>
              <a:t>SHECurity tiene implementado un chat pridado donde las usuarias pueden contactarse directamente con sus contactos, este chat lo creamos con la intencion principalmente de resguardar la seguridad de las menores de edad.</a:t>
            </a:r>
          </a:p>
          <a:p>
            <a:pPr algn="just">
              <a:lnSpc>
                <a:spcPts val="4639"/>
              </a:lnSpc>
            </a:pPr>
            <a:r>
              <a:rPr lang="en-US" sz="3313" b="true">
                <a:solidFill>
                  <a:srgbClr val="120101"/>
                </a:solidFill>
                <a:latin typeface="Open Sans Bold"/>
                <a:ea typeface="Open Sans Bold"/>
                <a:cs typeface="Open Sans Bold"/>
                <a:sym typeface="Open Sans Bold"/>
              </a:rPr>
              <a:t>Dentro del chat tenemos la opcion de de bloquear contactos y enviar ubicacion, imagenes y archivos </a:t>
            </a:r>
          </a:p>
        </p:txBody>
      </p:sp>
      <p:sp>
        <p:nvSpPr>
          <p:cNvPr name="Freeform 7" id="7"/>
          <p:cNvSpPr/>
          <p:nvPr/>
        </p:nvSpPr>
        <p:spPr>
          <a:xfrm flipH="false" flipV="false" rot="0">
            <a:off x="315098" y="235125"/>
            <a:ext cx="2210835" cy="4416091"/>
          </a:xfrm>
          <a:custGeom>
            <a:avLst/>
            <a:gdLst/>
            <a:ahLst/>
            <a:cxnLst/>
            <a:rect r="r" b="b" t="t" l="l"/>
            <a:pathLst>
              <a:path h="4416091" w="2210835">
                <a:moveTo>
                  <a:pt x="0" y="0"/>
                </a:moveTo>
                <a:lnTo>
                  <a:pt x="2210835" y="0"/>
                </a:lnTo>
                <a:lnTo>
                  <a:pt x="2210835" y="4416091"/>
                </a:lnTo>
                <a:lnTo>
                  <a:pt x="0" y="4416091"/>
                </a:lnTo>
                <a:lnTo>
                  <a:pt x="0" y="0"/>
                </a:lnTo>
                <a:close/>
              </a:path>
            </a:pathLst>
          </a:custGeom>
          <a:blipFill>
            <a:blip r:embed="rId9"/>
            <a:stretch>
              <a:fillRect l="-1411" t="-13018" r="-4121" b="-4388"/>
            </a:stretch>
          </a:blipFill>
        </p:spPr>
      </p:sp>
      <p:sp>
        <p:nvSpPr>
          <p:cNvPr name="Freeform 8" id="8"/>
          <p:cNvSpPr/>
          <p:nvPr/>
        </p:nvSpPr>
        <p:spPr>
          <a:xfrm flipH="false" flipV="false" rot="0">
            <a:off x="3352831" y="430767"/>
            <a:ext cx="4152006" cy="9226680"/>
          </a:xfrm>
          <a:custGeom>
            <a:avLst/>
            <a:gdLst/>
            <a:ahLst/>
            <a:cxnLst/>
            <a:rect r="r" b="b" t="t" l="l"/>
            <a:pathLst>
              <a:path h="9226680" w="4152006">
                <a:moveTo>
                  <a:pt x="0" y="0"/>
                </a:moveTo>
                <a:lnTo>
                  <a:pt x="4152006" y="0"/>
                </a:lnTo>
                <a:lnTo>
                  <a:pt x="4152006" y="9226680"/>
                </a:lnTo>
                <a:lnTo>
                  <a:pt x="0" y="9226680"/>
                </a:lnTo>
                <a:lnTo>
                  <a:pt x="0" y="0"/>
                </a:lnTo>
                <a:close/>
              </a:path>
            </a:pathLst>
          </a:custGeom>
          <a:blipFill>
            <a:blip r:embed="rId10"/>
            <a:stretch>
              <a:fillRect l="0" t="0" r="0" b="0"/>
            </a:stretch>
          </a:blipFill>
        </p:spPr>
      </p:sp>
      <p:grpSp>
        <p:nvGrpSpPr>
          <p:cNvPr name="Group 9" id="9"/>
          <p:cNvGrpSpPr/>
          <p:nvPr/>
        </p:nvGrpSpPr>
        <p:grpSpPr>
          <a:xfrm rot="0">
            <a:off x="1929765" y="3926205"/>
            <a:ext cx="713422" cy="841057"/>
            <a:chOff x="0" y="0"/>
            <a:chExt cx="951230" cy="1121410"/>
          </a:xfrm>
        </p:grpSpPr>
        <p:sp>
          <p:nvSpPr>
            <p:cNvPr name="Freeform 10" id="10"/>
            <p:cNvSpPr/>
            <p:nvPr/>
          </p:nvSpPr>
          <p:spPr>
            <a:xfrm flipH="false" flipV="false" rot="0">
              <a:off x="41910" y="43180"/>
              <a:ext cx="869950" cy="1031240"/>
            </a:xfrm>
            <a:custGeom>
              <a:avLst/>
              <a:gdLst/>
              <a:ahLst/>
              <a:cxnLst/>
              <a:rect r="r" b="b" t="t" l="l"/>
              <a:pathLst>
                <a:path h="1031240" w="869950">
                  <a:moveTo>
                    <a:pt x="808990" y="82550"/>
                  </a:moveTo>
                  <a:cubicBezTo>
                    <a:pt x="631190" y="57150"/>
                    <a:pt x="561340" y="48260"/>
                    <a:pt x="513080" y="58420"/>
                  </a:cubicBezTo>
                  <a:cubicBezTo>
                    <a:pt x="477520" y="66040"/>
                    <a:pt x="448310" y="81280"/>
                    <a:pt x="421640" y="100330"/>
                  </a:cubicBezTo>
                  <a:cubicBezTo>
                    <a:pt x="393700" y="118110"/>
                    <a:pt x="378460" y="147320"/>
                    <a:pt x="349250" y="168910"/>
                  </a:cubicBezTo>
                  <a:cubicBezTo>
                    <a:pt x="316230" y="194310"/>
                    <a:pt x="245110" y="213360"/>
                    <a:pt x="228600" y="241300"/>
                  </a:cubicBezTo>
                  <a:cubicBezTo>
                    <a:pt x="218440" y="260350"/>
                    <a:pt x="233680" y="278130"/>
                    <a:pt x="227330" y="300990"/>
                  </a:cubicBezTo>
                  <a:cubicBezTo>
                    <a:pt x="218440" y="339090"/>
                    <a:pt x="181610" y="419100"/>
                    <a:pt x="161290" y="441960"/>
                  </a:cubicBezTo>
                  <a:cubicBezTo>
                    <a:pt x="152400" y="452120"/>
                    <a:pt x="139700" y="448310"/>
                    <a:pt x="134620" y="457200"/>
                  </a:cubicBezTo>
                  <a:cubicBezTo>
                    <a:pt x="128270" y="467360"/>
                    <a:pt x="137160" y="486410"/>
                    <a:pt x="132080" y="502920"/>
                  </a:cubicBezTo>
                  <a:cubicBezTo>
                    <a:pt x="124460" y="525780"/>
                    <a:pt x="96520" y="547370"/>
                    <a:pt x="85090" y="576580"/>
                  </a:cubicBezTo>
                  <a:cubicBezTo>
                    <a:pt x="69850" y="615950"/>
                    <a:pt x="54610" y="673100"/>
                    <a:pt x="59690" y="717550"/>
                  </a:cubicBezTo>
                  <a:cubicBezTo>
                    <a:pt x="63500" y="758190"/>
                    <a:pt x="82550" y="800100"/>
                    <a:pt x="104140" y="834390"/>
                  </a:cubicBezTo>
                  <a:cubicBezTo>
                    <a:pt x="123190" y="866140"/>
                    <a:pt x="157480" y="896620"/>
                    <a:pt x="179070" y="916940"/>
                  </a:cubicBezTo>
                  <a:cubicBezTo>
                    <a:pt x="193040" y="930910"/>
                    <a:pt x="199390" y="941070"/>
                    <a:pt x="214630" y="948690"/>
                  </a:cubicBezTo>
                  <a:cubicBezTo>
                    <a:pt x="236220" y="960120"/>
                    <a:pt x="264160" y="966470"/>
                    <a:pt x="295910" y="971550"/>
                  </a:cubicBezTo>
                  <a:cubicBezTo>
                    <a:pt x="339090" y="977900"/>
                    <a:pt x="415290" y="982980"/>
                    <a:pt x="449580" y="976630"/>
                  </a:cubicBezTo>
                  <a:cubicBezTo>
                    <a:pt x="468630" y="972820"/>
                    <a:pt x="476250" y="966470"/>
                    <a:pt x="492760" y="957580"/>
                  </a:cubicBezTo>
                  <a:cubicBezTo>
                    <a:pt x="516890" y="943610"/>
                    <a:pt x="549910" y="925830"/>
                    <a:pt x="579120" y="899160"/>
                  </a:cubicBezTo>
                  <a:cubicBezTo>
                    <a:pt x="618490" y="864870"/>
                    <a:pt x="669290" y="789940"/>
                    <a:pt x="703580" y="759460"/>
                  </a:cubicBezTo>
                  <a:cubicBezTo>
                    <a:pt x="723900" y="740410"/>
                    <a:pt x="742950" y="742950"/>
                    <a:pt x="756920" y="721360"/>
                  </a:cubicBezTo>
                  <a:cubicBezTo>
                    <a:pt x="782320" y="684530"/>
                    <a:pt x="796290" y="605790"/>
                    <a:pt x="805180" y="532130"/>
                  </a:cubicBezTo>
                  <a:cubicBezTo>
                    <a:pt x="817880" y="433070"/>
                    <a:pt x="826770" y="242570"/>
                    <a:pt x="807720" y="173990"/>
                  </a:cubicBezTo>
                  <a:cubicBezTo>
                    <a:pt x="798830" y="142240"/>
                    <a:pt x="788670" y="125730"/>
                    <a:pt x="769620" y="110490"/>
                  </a:cubicBezTo>
                  <a:cubicBezTo>
                    <a:pt x="746760" y="93980"/>
                    <a:pt x="711200" y="88900"/>
                    <a:pt x="678180" y="83820"/>
                  </a:cubicBezTo>
                  <a:cubicBezTo>
                    <a:pt x="641350" y="78740"/>
                    <a:pt x="577850" y="93980"/>
                    <a:pt x="557530" y="81280"/>
                  </a:cubicBezTo>
                  <a:cubicBezTo>
                    <a:pt x="547370" y="73660"/>
                    <a:pt x="541020" y="55880"/>
                    <a:pt x="542290" y="46990"/>
                  </a:cubicBezTo>
                  <a:cubicBezTo>
                    <a:pt x="543560" y="40640"/>
                    <a:pt x="553720" y="33020"/>
                    <a:pt x="561340" y="31750"/>
                  </a:cubicBezTo>
                  <a:cubicBezTo>
                    <a:pt x="567690" y="30480"/>
                    <a:pt x="579120" y="33020"/>
                    <a:pt x="584200" y="38100"/>
                  </a:cubicBezTo>
                  <a:cubicBezTo>
                    <a:pt x="589280" y="44450"/>
                    <a:pt x="591820" y="60960"/>
                    <a:pt x="588010" y="68580"/>
                  </a:cubicBezTo>
                  <a:cubicBezTo>
                    <a:pt x="585470" y="74930"/>
                    <a:pt x="576580" y="82550"/>
                    <a:pt x="568960" y="82550"/>
                  </a:cubicBezTo>
                  <a:cubicBezTo>
                    <a:pt x="561340" y="82550"/>
                    <a:pt x="544830" y="73660"/>
                    <a:pt x="542290" y="66040"/>
                  </a:cubicBezTo>
                  <a:cubicBezTo>
                    <a:pt x="539750" y="58420"/>
                    <a:pt x="546100" y="40640"/>
                    <a:pt x="558800" y="33020"/>
                  </a:cubicBezTo>
                  <a:cubicBezTo>
                    <a:pt x="581660" y="17780"/>
                    <a:pt x="670560" y="29210"/>
                    <a:pt x="711200" y="36830"/>
                  </a:cubicBezTo>
                  <a:cubicBezTo>
                    <a:pt x="741680" y="43180"/>
                    <a:pt x="764540" y="50800"/>
                    <a:pt x="784860" y="67310"/>
                  </a:cubicBezTo>
                  <a:cubicBezTo>
                    <a:pt x="807720" y="82550"/>
                    <a:pt x="828040" y="115570"/>
                    <a:pt x="840740" y="134620"/>
                  </a:cubicBezTo>
                  <a:cubicBezTo>
                    <a:pt x="849630" y="147320"/>
                    <a:pt x="853440" y="151130"/>
                    <a:pt x="857250" y="170180"/>
                  </a:cubicBezTo>
                  <a:cubicBezTo>
                    <a:pt x="869950" y="224790"/>
                    <a:pt x="864870" y="416560"/>
                    <a:pt x="857250" y="511810"/>
                  </a:cubicBezTo>
                  <a:cubicBezTo>
                    <a:pt x="850900" y="580390"/>
                    <a:pt x="847090" y="638810"/>
                    <a:pt x="826770" y="687070"/>
                  </a:cubicBezTo>
                  <a:cubicBezTo>
                    <a:pt x="810260" y="727710"/>
                    <a:pt x="786130" y="751840"/>
                    <a:pt x="756920" y="787400"/>
                  </a:cubicBezTo>
                  <a:cubicBezTo>
                    <a:pt x="718820" y="833120"/>
                    <a:pt x="660400" y="900430"/>
                    <a:pt x="610870" y="938530"/>
                  </a:cubicBezTo>
                  <a:cubicBezTo>
                    <a:pt x="570230" y="970280"/>
                    <a:pt x="521970" y="995680"/>
                    <a:pt x="487680" y="1009650"/>
                  </a:cubicBezTo>
                  <a:cubicBezTo>
                    <a:pt x="464820" y="1019810"/>
                    <a:pt x="453390" y="1024890"/>
                    <a:pt x="426720" y="1027430"/>
                  </a:cubicBezTo>
                  <a:cubicBezTo>
                    <a:pt x="381000" y="1031240"/>
                    <a:pt x="292100" y="1031240"/>
                    <a:pt x="238760" y="1012190"/>
                  </a:cubicBezTo>
                  <a:cubicBezTo>
                    <a:pt x="191770" y="994410"/>
                    <a:pt x="148590" y="955040"/>
                    <a:pt x="119380" y="928370"/>
                  </a:cubicBezTo>
                  <a:cubicBezTo>
                    <a:pt x="99060" y="910590"/>
                    <a:pt x="87630" y="899160"/>
                    <a:pt x="73660" y="876300"/>
                  </a:cubicBezTo>
                  <a:cubicBezTo>
                    <a:pt x="50800" y="843280"/>
                    <a:pt x="16510" y="788670"/>
                    <a:pt x="8890" y="742950"/>
                  </a:cubicBezTo>
                  <a:cubicBezTo>
                    <a:pt x="0" y="697230"/>
                    <a:pt x="10160" y="637540"/>
                    <a:pt x="22860" y="600710"/>
                  </a:cubicBezTo>
                  <a:cubicBezTo>
                    <a:pt x="33020" y="574040"/>
                    <a:pt x="54610" y="561340"/>
                    <a:pt x="64770" y="537210"/>
                  </a:cubicBezTo>
                  <a:cubicBezTo>
                    <a:pt x="77470" y="510540"/>
                    <a:pt x="76200" y="468630"/>
                    <a:pt x="88900" y="444500"/>
                  </a:cubicBezTo>
                  <a:cubicBezTo>
                    <a:pt x="100330" y="425450"/>
                    <a:pt x="118110" y="417830"/>
                    <a:pt x="132080" y="398780"/>
                  </a:cubicBezTo>
                  <a:cubicBezTo>
                    <a:pt x="149860" y="370840"/>
                    <a:pt x="171450" y="322580"/>
                    <a:pt x="180340" y="290830"/>
                  </a:cubicBezTo>
                  <a:cubicBezTo>
                    <a:pt x="186690" y="267970"/>
                    <a:pt x="176530" y="246380"/>
                    <a:pt x="185420" y="228600"/>
                  </a:cubicBezTo>
                  <a:cubicBezTo>
                    <a:pt x="194310" y="209550"/>
                    <a:pt x="217170" y="186690"/>
                    <a:pt x="232410" y="179070"/>
                  </a:cubicBezTo>
                  <a:cubicBezTo>
                    <a:pt x="242570" y="173990"/>
                    <a:pt x="251460" y="179070"/>
                    <a:pt x="262890" y="173990"/>
                  </a:cubicBezTo>
                  <a:cubicBezTo>
                    <a:pt x="283210" y="166370"/>
                    <a:pt x="314960" y="142240"/>
                    <a:pt x="335280" y="124460"/>
                  </a:cubicBezTo>
                  <a:cubicBezTo>
                    <a:pt x="351790" y="107950"/>
                    <a:pt x="356870" y="88900"/>
                    <a:pt x="374650" y="72390"/>
                  </a:cubicBezTo>
                  <a:cubicBezTo>
                    <a:pt x="400050" y="49530"/>
                    <a:pt x="441960" y="21590"/>
                    <a:pt x="480060" y="11430"/>
                  </a:cubicBezTo>
                  <a:cubicBezTo>
                    <a:pt x="520700" y="0"/>
                    <a:pt x="565150" y="5080"/>
                    <a:pt x="614680" y="7620"/>
                  </a:cubicBezTo>
                  <a:cubicBezTo>
                    <a:pt x="675640" y="11430"/>
                    <a:pt x="793750" y="13970"/>
                    <a:pt x="820420" y="34290"/>
                  </a:cubicBezTo>
                  <a:cubicBezTo>
                    <a:pt x="830580" y="43180"/>
                    <a:pt x="834390" y="58420"/>
                    <a:pt x="831850" y="66040"/>
                  </a:cubicBezTo>
                  <a:cubicBezTo>
                    <a:pt x="829310" y="73660"/>
                    <a:pt x="808990" y="82550"/>
                    <a:pt x="808990" y="82550"/>
                  </a:cubicBezTo>
                </a:path>
              </a:pathLst>
            </a:custGeom>
            <a:solidFill>
              <a:srgbClr val="0571D3"/>
            </a:solidFill>
            <a:ln cap="sq">
              <a:noFill/>
              <a:prstDash val="solid"/>
              <a:miter/>
            </a:ln>
          </p:spPr>
        </p:sp>
      </p:grpSp>
      <p:grpSp>
        <p:nvGrpSpPr>
          <p:cNvPr name="Group 11" id="11"/>
          <p:cNvGrpSpPr/>
          <p:nvPr/>
        </p:nvGrpSpPr>
        <p:grpSpPr>
          <a:xfrm rot="0">
            <a:off x="1568768" y="6637020"/>
            <a:ext cx="111442" cy="108585"/>
            <a:chOff x="0" y="0"/>
            <a:chExt cx="148590" cy="144780"/>
          </a:xfrm>
        </p:grpSpPr>
        <p:sp>
          <p:nvSpPr>
            <p:cNvPr name="Freeform 12" id="12"/>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0480"/>
                    <a:pt x="3810" y="10160"/>
                    <a:pt x="10160" y="5080"/>
                  </a:cubicBezTo>
                  <a:cubicBezTo>
                    <a:pt x="17780" y="0"/>
                    <a:pt x="44450" y="7620"/>
                    <a:pt x="44450" y="7620"/>
                  </a:cubicBezTo>
                </a:path>
              </a:pathLst>
            </a:custGeom>
            <a:solidFill>
              <a:srgbClr val="0571D3"/>
            </a:solidFill>
            <a:ln cap="sq">
              <a:noFill/>
              <a:prstDash val="solid"/>
              <a:miter/>
            </a:ln>
          </p:spPr>
        </p:sp>
      </p:grpSp>
      <p:sp>
        <p:nvSpPr>
          <p:cNvPr name="Freeform 13" id="13"/>
          <p:cNvSpPr/>
          <p:nvPr/>
        </p:nvSpPr>
        <p:spPr>
          <a:xfrm flipH="false" flipV="false" rot="0">
            <a:off x="194173" y="4767262"/>
            <a:ext cx="2860631" cy="5226742"/>
          </a:xfrm>
          <a:custGeom>
            <a:avLst/>
            <a:gdLst/>
            <a:ahLst/>
            <a:cxnLst/>
            <a:rect r="r" b="b" t="t" l="l"/>
            <a:pathLst>
              <a:path h="5226742" w="2860631">
                <a:moveTo>
                  <a:pt x="0" y="0"/>
                </a:moveTo>
                <a:lnTo>
                  <a:pt x="2860631" y="0"/>
                </a:lnTo>
                <a:lnTo>
                  <a:pt x="2860631" y="5226743"/>
                </a:lnTo>
                <a:lnTo>
                  <a:pt x="0" y="5226743"/>
                </a:lnTo>
                <a:lnTo>
                  <a:pt x="0" y="0"/>
                </a:lnTo>
                <a:close/>
              </a:path>
            </a:pathLst>
          </a:custGeom>
          <a:blipFill>
            <a:blip r:embed="rId11"/>
            <a:stretch>
              <a:fillRect l="0" t="-15195" r="0" b="-6428"/>
            </a:stretch>
          </a:blipFill>
        </p:spPr>
      </p:sp>
      <p:sp>
        <p:nvSpPr>
          <p:cNvPr name="TextBox 14" id="14"/>
          <p:cNvSpPr txBox="true"/>
          <p:nvPr/>
        </p:nvSpPr>
        <p:spPr>
          <a:xfrm rot="0">
            <a:off x="6349250" y="979122"/>
            <a:ext cx="9904181" cy="1613530"/>
          </a:xfrm>
          <a:prstGeom prst="rect">
            <a:avLst/>
          </a:prstGeom>
        </p:spPr>
        <p:txBody>
          <a:bodyPr anchor="t" rtlCol="false" tIns="0" lIns="0" bIns="0" rIns="0">
            <a:spAutoFit/>
          </a:bodyPr>
          <a:lstStyle/>
          <a:p>
            <a:pPr algn="ctr">
              <a:lnSpc>
                <a:spcPts val="13320"/>
              </a:lnSpc>
            </a:pPr>
            <a:r>
              <a:rPr lang="en-US" sz="9000">
                <a:solidFill>
                  <a:srgbClr val="120101"/>
                </a:solidFill>
                <a:latin typeface="Breathing"/>
                <a:ea typeface="Breathing"/>
                <a:cs typeface="Breathing"/>
                <a:sym typeface="Breathing"/>
              </a:rPr>
              <a:t>SHECurity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802864" y="9046157"/>
            <a:ext cx="2682271" cy="424287"/>
          </a:xfrm>
          <a:custGeom>
            <a:avLst/>
            <a:gdLst/>
            <a:ahLst/>
            <a:cxnLst/>
            <a:rect r="r" b="b" t="t" l="l"/>
            <a:pathLst>
              <a:path h="424287" w="2682271">
                <a:moveTo>
                  <a:pt x="0" y="0"/>
                </a:moveTo>
                <a:lnTo>
                  <a:pt x="2682272" y="0"/>
                </a:lnTo>
                <a:lnTo>
                  <a:pt x="2682272" y="424286"/>
                </a:lnTo>
                <a:lnTo>
                  <a:pt x="0" y="424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120505">
            <a:off x="14214113" y="-2106559"/>
            <a:ext cx="5517507" cy="5758310"/>
          </a:xfrm>
          <a:custGeom>
            <a:avLst/>
            <a:gdLst/>
            <a:ahLst/>
            <a:cxnLst/>
            <a:rect r="r" b="b" t="t" l="l"/>
            <a:pathLst>
              <a:path h="5758310" w="5517507">
                <a:moveTo>
                  <a:pt x="0" y="0"/>
                </a:moveTo>
                <a:lnTo>
                  <a:pt x="5517508" y="0"/>
                </a:lnTo>
                <a:lnTo>
                  <a:pt x="5517508" y="5758309"/>
                </a:lnTo>
                <a:lnTo>
                  <a:pt x="0" y="57583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656117">
            <a:off x="-1523553" y="6182845"/>
            <a:ext cx="5104506" cy="6949203"/>
          </a:xfrm>
          <a:custGeom>
            <a:avLst/>
            <a:gdLst/>
            <a:ahLst/>
            <a:cxnLst/>
            <a:rect r="r" b="b" t="t" l="l"/>
            <a:pathLst>
              <a:path h="6949203" w="5104506">
                <a:moveTo>
                  <a:pt x="0" y="0"/>
                </a:moveTo>
                <a:lnTo>
                  <a:pt x="5104506" y="0"/>
                </a:lnTo>
                <a:lnTo>
                  <a:pt x="5104506" y="6949204"/>
                </a:lnTo>
                <a:lnTo>
                  <a:pt x="0" y="6949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68768" y="6637020"/>
            <a:ext cx="111442" cy="108585"/>
            <a:chOff x="0" y="0"/>
            <a:chExt cx="148590" cy="144780"/>
          </a:xfrm>
        </p:grpSpPr>
        <p:sp>
          <p:nvSpPr>
            <p:cNvPr name="Freeform 7" id="7"/>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0480"/>
                    <a:pt x="3810" y="10160"/>
                    <a:pt x="10160" y="5080"/>
                  </a:cubicBezTo>
                  <a:cubicBezTo>
                    <a:pt x="17780" y="0"/>
                    <a:pt x="44450" y="7620"/>
                    <a:pt x="44450" y="7620"/>
                  </a:cubicBezTo>
                </a:path>
              </a:pathLst>
            </a:custGeom>
            <a:solidFill>
              <a:srgbClr val="0571D3"/>
            </a:solidFill>
            <a:ln cap="sq">
              <a:noFill/>
              <a:prstDash val="solid"/>
              <a:miter/>
            </a:ln>
          </p:spPr>
        </p:sp>
      </p:grpSp>
      <p:sp>
        <p:nvSpPr>
          <p:cNvPr name="Freeform 8" id="8"/>
          <p:cNvSpPr/>
          <p:nvPr/>
        </p:nvSpPr>
        <p:spPr>
          <a:xfrm flipH="false" flipV="false" rot="0">
            <a:off x="1568768" y="192763"/>
            <a:ext cx="15007552" cy="9901474"/>
          </a:xfrm>
          <a:custGeom>
            <a:avLst/>
            <a:gdLst/>
            <a:ahLst/>
            <a:cxnLst/>
            <a:rect r="r" b="b" t="t" l="l"/>
            <a:pathLst>
              <a:path h="9901474" w="15007552">
                <a:moveTo>
                  <a:pt x="0" y="0"/>
                </a:moveTo>
                <a:lnTo>
                  <a:pt x="15007551" y="0"/>
                </a:lnTo>
                <a:lnTo>
                  <a:pt x="15007551" y="9901474"/>
                </a:lnTo>
                <a:lnTo>
                  <a:pt x="0" y="9901474"/>
                </a:lnTo>
                <a:lnTo>
                  <a:pt x="0" y="0"/>
                </a:lnTo>
                <a:close/>
              </a:path>
            </a:pathLst>
          </a:custGeom>
          <a:blipFill>
            <a:blip r:embed="rId9"/>
            <a:stretch>
              <a:fillRect l="-323" t="-7226" r="-38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4679494">
            <a:off x="-1411928" y="6608421"/>
            <a:ext cx="5517507" cy="5758310"/>
          </a:xfrm>
          <a:custGeom>
            <a:avLst/>
            <a:gdLst/>
            <a:ahLst/>
            <a:cxnLst/>
            <a:rect r="r" b="b" t="t" l="l"/>
            <a:pathLst>
              <a:path h="5758310" w="5517507">
                <a:moveTo>
                  <a:pt x="0" y="0"/>
                </a:moveTo>
                <a:lnTo>
                  <a:pt x="5517507" y="0"/>
                </a:lnTo>
                <a:lnTo>
                  <a:pt x="5517507" y="5758309"/>
                </a:lnTo>
                <a:lnTo>
                  <a:pt x="0" y="5758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43882">
            <a:off x="13899693" y="-1402112"/>
            <a:ext cx="5104506" cy="6949203"/>
          </a:xfrm>
          <a:custGeom>
            <a:avLst/>
            <a:gdLst/>
            <a:ahLst/>
            <a:cxnLst/>
            <a:rect r="r" b="b" t="t" l="l"/>
            <a:pathLst>
              <a:path h="6949203" w="5104506">
                <a:moveTo>
                  <a:pt x="0" y="0"/>
                </a:moveTo>
                <a:lnTo>
                  <a:pt x="5104506" y="0"/>
                </a:lnTo>
                <a:lnTo>
                  <a:pt x="5104506" y="6949203"/>
                </a:lnTo>
                <a:lnTo>
                  <a:pt x="0" y="6949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15410" y="5924620"/>
            <a:ext cx="2950307" cy="3333680"/>
          </a:xfrm>
          <a:custGeom>
            <a:avLst/>
            <a:gdLst/>
            <a:ahLst/>
            <a:cxnLst/>
            <a:rect r="r" b="b" t="t" l="l"/>
            <a:pathLst>
              <a:path h="3333680" w="2950307">
                <a:moveTo>
                  <a:pt x="0" y="0"/>
                </a:moveTo>
                <a:lnTo>
                  <a:pt x="2950306" y="0"/>
                </a:lnTo>
                <a:lnTo>
                  <a:pt x="2950306" y="3333680"/>
                </a:lnTo>
                <a:lnTo>
                  <a:pt x="0" y="3333680"/>
                </a:lnTo>
                <a:lnTo>
                  <a:pt x="0" y="0"/>
                </a:lnTo>
                <a:close/>
              </a:path>
            </a:pathLst>
          </a:custGeom>
          <a:blipFill>
            <a:blip r:embed="rId7"/>
            <a:stretch>
              <a:fillRect l="0" t="0" r="0" b="0"/>
            </a:stretch>
          </a:blipFill>
        </p:spPr>
      </p:sp>
      <p:sp>
        <p:nvSpPr>
          <p:cNvPr name="TextBox 6" id="6"/>
          <p:cNvSpPr txBox="true"/>
          <p:nvPr/>
        </p:nvSpPr>
        <p:spPr>
          <a:xfrm rot="0">
            <a:off x="1997437" y="3361917"/>
            <a:ext cx="14293126" cy="2233029"/>
          </a:xfrm>
          <a:prstGeom prst="rect">
            <a:avLst/>
          </a:prstGeom>
        </p:spPr>
        <p:txBody>
          <a:bodyPr anchor="t" rtlCol="false" tIns="0" lIns="0" bIns="0" rIns="0">
            <a:spAutoFit/>
          </a:bodyPr>
          <a:lstStyle/>
          <a:p>
            <a:pPr algn="ctr">
              <a:lnSpc>
                <a:spcPts val="17802"/>
              </a:lnSpc>
            </a:pPr>
            <a:r>
              <a:rPr lang="en-US" sz="14241">
                <a:solidFill>
                  <a:srgbClr val="120101"/>
                </a:solidFill>
                <a:latin typeface="Breathing"/>
                <a:ea typeface="Breathing"/>
                <a:cs typeface="Breathing"/>
                <a:sym typeface="Breathing"/>
              </a:rPr>
              <a:t>SHECurity</a:t>
            </a:r>
          </a:p>
        </p:txBody>
      </p:sp>
      <p:sp>
        <p:nvSpPr>
          <p:cNvPr name="TextBox 7" id="7"/>
          <p:cNvSpPr txBox="true"/>
          <p:nvPr/>
        </p:nvSpPr>
        <p:spPr>
          <a:xfrm rot="0">
            <a:off x="3902988" y="7685752"/>
            <a:ext cx="10482025" cy="504588"/>
          </a:xfrm>
          <a:prstGeom prst="rect">
            <a:avLst/>
          </a:prstGeom>
        </p:spPr>
        <p:txBody>
          <a:bodyPr anchor="t" rtlCol="false" tIns="0" lIns="0" bIns="0" rIns="0">
            <a:spAutoFit/>
          </a:bodyPr>
          <a:lstStyle/>
          <a:p>
            <a:pPr algn="ctr">
              <a:lnSpc>
                <a:spcPts val="3787"/>
              </a:lnSpc>
            </a:pPr>
            <a:r>
              <a:rPr lang="en-US" sz="3156" spc="-6">
                <a:solidFill>
                  <a:srgbClr val="120101"/>
                </a:solidFill>
                <a:latin typeface="IreneFlorentina"/>
                <a:ea typeface="IreneFlorentina"/>
                <a:cs typeface="IreneFlorentina"/>
                <a:sym typeface="IreneFlorentina"/>
              </a:rPr>
              <a:t>BY TNT (THE NEW TECHNOLOGY)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DAGTpoFLc88</dc:identifier>
  <dcterms:modified xsi:type="dcterms:W3CDTF">2011-08-01T06:04:30Z</dcterms:modified>
  <cp:revision>1</cp:revision>
  <dc:title>BY TNT 2</dc:title>
</cp:coreProperties>
</file>